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1"/>
  </p:notesMasterIdLst>
  <p:sldIdLst>
    <p:sldId id="271" r:id="rId2"/>
    <p:sldId id="288" r:id="rId3"/>
    <p:sldId id="289" r:id="rId4"/>
    <p:sldId id="290" r:id="rId5"/>
    <p:sldId id="291" r:id="rId6"/>
    <p:sldId id="292" r:id="rId7"/>
    <p:sldId id="293" r:id="rId8"/>
    <p:sldId id="294" r:id="rId9"/>
    <p:sldId id="295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4/17/20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3D6252A-E60C-574C-9B84-FD1C59F41A7E}" type="slidenum">
              <a:rPr lang="en-US"/>
              <a:pPr/>
              <a:t>2</a:t>
            </a:fld>
            <a:endParaRPr lang="en-US"/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>
                <a:latin typeface="Arial" charset="0"/>
                <a:ea typeface="Arial" charset="0"/>
                <a:cs typeface="Arial" charset="0"/>
              </a:rPr>
              <a:t>want to learn a policy (what’s the solution?)</a:t>
            </a:r>
          </a:p>
          <a:p>
            <a:pPr eaLnBrk="1" hangingPunct="1"/>
            <a:r>
              <a:rPr lang="en-US" dirty="0">
                <a:latin typeface="Arial" charset="0"/>
                <a:ea typeface="Arial" charset="0"/>
                <a:cs typeface="Arial" charset="0"/>
              </a:rPr>
              <a:t>can we learn it using (</a:t>
            </a:r>
            <a:r>
              <a:rPr lang="en-US" dirty="0" err="1">
                <a:latin typeface="Arial" charset="0"/>
                <a:ea typeface="Arial" charset="0"/>
                <a:cs typeface="Arial" charset="0"/>
              </a:rPr>
              <a:t>un)supervised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 learning? why not?</a:t>
            </a:r>
          </a:p>
          <a:p>
            <a:pPr eaLnBrk="1" hangingPunct="1"/>
            <a:r>
              <a:rPr lang="en-US" dirty="0">
                <a:latin typeface="Arial" charset="0"/>
                <a:ea typeface="Arial" charset="0"/>
                <a:cs typeface="Arial" charset="0"/>
              </a:rPr>
              <a:t>so how do we learn it? any ideas?</a:t>
            </a:r>
          </a:p>
          <a:p>
            <a:pPr eaLnBrk="1" hangingPunct="1"/>
            <a:r>
              <a:rPr lang="en-US" dirty="0">
                <a:latin typeface="Arial" charset="0"/>
                <a:ea typeface="Arial" charset="0"/>
                <a:cs typeface="Arial" charset="0"/>
              </a:rPr>
              <a:t>let the robot explore the environment</a:t>
            </a:r>
          </a:p>
          <a:p>
            <a:pPr eaLnBrk="1" hangingPunct="1"/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971064E-38B6-6B40-8D6B-33083E769367}" type="slidenum">
              <a:rPr lang="en-US"/>
              <a:pPr/>
              <a:t>3</a:t>
            </a:fld>
            <a:endParaRPr lang="en-US"/>
          </a:p>
        </p:txBody>
      </p:sp>
      <p:sp>
        <p:nvSpPr>
          <p:cNvPr id="29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FBFEE39-0018-A943-9AAB-F68E606A5389}" type="slidenum">
              <a:rPr lang="en-US"/>
              <a:pPr/>
              <a:t>4</a:t>
            </a:fld>
            <a:endParaRPr lang="en-US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55B8A9C-AEF9-6C45-8772-92EDE6B70F4E}" type="slidenum">
              <a:rPr lang="en-US"/>
              <a:pPr/>
              <a:t>5</a:t>
            </a:fld>
            <a:endParaRPr lang="en-US"/>
          </a:p>
        </p:txBody>
      </p:sp>
      <p:sp>
        <p:nvSpPr>
          <p:cNvPr id="33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86DFFFD-A861-4843-9423-25B7D2830C07}" type="slidenum">
              <a:rPr lang="en-US"/>
              <a:pPr/>
              <a:t>6</a:t>
            </a:fld>
            <a:endParaRPr lang="en-US"/>
          </a:p>
        </p:txBody>
      </p:sp>
      <p:sp>
        <p:nvSpPr>
          <p:cNvPr id="35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FA5C8FF-795A-A641-999D-40CE34953131}" type="slidenum">
              <a:rPr lang="en-US"/>
              <a:pPr/>
              <a:t>7</a:t>
            </a:fld>
            <a:endParaRPr lang="en-US"/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AE673D9-C33F-1E4C-85B4-4B1ADCF42F71}" type="slidenum">
              <a:rPr lang="en-US"/>
              <a:pPr/>
              <a:t>8</a:t>
            </a:fld>
            <a:endParaRPr lang="en-US"/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EB12375-B375-C241-A007-A3C28B0C2159}" type="slidenum">
              <a:rPr lang="en-US"/>
              <a:pPr/>
              <a:t>9</a:t>
            </a:fld>
            <a:endParaRPr lang="en-US"/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4/17/20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4/17/20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964" y="659781"/>
            <a:ext cx="8077200" cy="1673352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Complex Decisions:</a:t>
            </a:r>
            <a:br>
              <a:rPr lang="en-US" sz="6000" dirty="0"/>
            </a:br>
            <a:r>
              <a:rPr lang="en-US" sz="6000" dirty="0"/>
              <a:t>Sequential Interactions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A2B275A-69DB-0D48-A0C5-42DB4079F6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208"/>
    </mc:Choice>
    <mc:Fallback xmlns="">
      <p:transition spd="slow" advTm="732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sk-SK"/>
              <a:t>Robot in a room</a:t>
            </a:r>
            <a:endParaRPr lang="en-US"/>
          </a:p>
        </p:txBody>
      </p:sp>
      <p:graphicFrame>
        <p:nvGraphicFramePr>
          <p:cNvPr id="7171" name="Group 3"/>
          <p:cNvGraphicFramePr>
            <a:graphicFrameLocks noGrp="1"/>
          </p:cNvGraphicFramePr>
          <p:nvPr/>
        </p:nvGraphicFramePr>
        <p:xfrm>
          <a:off x="468313" y="1701800"/>
          <a:ext cx="4103687" cy="2735263"/>
        </p:xfrm>
        <a:graphic>
          <a:graphicData uri="http://schemas.openxmlformats.org/drawingml/2006/table">
            <a:tbl>
              <a:tblPr/>
              <a:tblGrid>
                <a:gridCol w="1025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71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5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25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112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66FF"/>
                          </a:solidFill>
                          <a:effectLst/>
                          <a:latin typeface="Trebuchet MS" charset="0"/>
                          <a:ea typeface="Arial" charset="0"/>
                          <a:cs typeface="Arial" charset="0"/>
                        </a:rPr>
                        <a:t>+1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28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FF"/>
                          </a:solidFill>
                          <a:effectLst/>
                          <a:latin typeface="Trebuchet MS" charset="0"/>
                          <a:ea typeface="Arial" charset="0"/>
                          <a:cs typeface="Arial" charset="0"/>
                        </a:rPr>
                        <a:t>-1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12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rgbClr val="0066FF"/>
                          </a:solidFill>
                          <a:effectLst/>
                          <a:latin typeface="Trebuchet MS" charset="0"/>
                          <a:ea typeface="Arial" charset="0"/>
                          <a:cs typeface="Arial" charset="0"/>
                        </a:rPr>
                        <a:t>START</a:t>
                      </a: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2" name="Group 25"/>
          <p:cNvGrpSpPr>
            <a:grpSpLocks/>
          </p:cNvGrpSpPr>
          <p:nvPr/>
        </p:nvGrpSpPr>
        <p:grpSpPr bwMode="auto">
          <a:xfrm>
            <a:off x="7391400" y="2865672"/>
            <a:ext cx="1008063" cy="792163"/>
            <a:chOff x="3878" y="1434"/>
            <a:chExt cx="635" cy="499"/>
          </a:xfrm>
        </p:grpSpPr>
        <p:sp>
          <p:nvSpPr>
            <p:cNvPr id="20508" name="Line 26"/>
            <p:cNvSpPr>
              <a:spLocks noChangeShapeType="1"/>
            </p:cNvSpPr>
            <p:nvPr/>
          </p:nvSpPr>
          <p:spPr bwMode="auto">
            <a:xfrm flipV="1">
              <a:off x="4195" y="1434"/>
              <a:ext cx="0" cy="498"/>
            </a:xfrm>
            <a:prstGeom prst="line">
              <a:avLst/>
            </a:prstGeom>
            <a:noFill/>
            <a:ln w="1524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09" name="Line 27"/>
            <p:cNvSpPr>
              <a:spLocks noChangeShapeType="1"/>
            </p:cNvSpPr>
            <p:nvPr/>
          </p:nvSpPr>
          <p:spPr bwMode="auto">
            <a:xfrm>
              <a:off x="4195" y="1933"/>
              <a:ext cx="318" cy="0"/>
            </a:xfrm>
            <a:prstGeom prst="line">
              <a:avLst/>
            </a:prstGeom>
            <a:noFill/>
            <a:ln w="762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10" name="Line 28"/>
            <p:cNvSpPr>
              <a:spLocks noChangeShapeType="1"/>
            </p:cNvSpPr>
            <p:nvPr/>
          </p:nvSpPr>
          <p:spPr bwMode="auto">
            <a:xfrm flipH="1">
              <a:off x="3878" y="1933"/>
              <a:ext cx="363" cy="0"/>
            </a:xfrm>
            <a:prstGeom prst="line">
              <a:avLst/>
            </a:prstGeom>
            <a:noFill/>
            <a:ln w="762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506" name="Text Box 29"/>
          <p:cNvSpPr txBox="1">
            <a:spLocks noChangeArrowheads="1"/>
          </p:cNvSpPr>
          <p:nvPr/>
        </p:nvSpPr>
        <p:spPr bwMode="auto">
          <a:xfrm>
            <a:off x="4903788" y="1871897"/>
            <a:ext cx="3859212" cy="2289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Trebuchet MS" charset="0"/>
              </a:rPr>
              <a:t>actions: UP, DOWN, LEFT, RIGHT</a:t>
            </a:r>
          </a:p>
          <a:p>
            <a:endParaRPr lang="en-US" sz="1800">
              <a:latin typeface="Trebuchet MS" charset="0"/>
            </a:endParaRPr>
          </a:p>
          <a:p>
            <a:endParaRPr lang="en-US" sz="1800">
              <a:latin typeface="Trebuchet MS" charset="0"/>
            </a:endParaRPr>
          </a:p>
          <a:p>
            <a:r>
              <a:rPr lang="en-US" sz="1800" b="1">
                <a:latin typeface="Trebuchet MS" charset="0"/>
              </a:rPr>
              <a:t>UP</a:t>
            </a:r>
          </a:p>
          <a:p>
            <a:endParaRPr lang="en-US" sz="1800">
              <a:latin typeface="Trebuchet MS" charset="0"/>
            </a:endParaRPr>
          </a:p>
          <a:p>
            <a:r>
              <a:rPr lang="en-US" sz="1800">
                <a:latin typeface="Trebuchet MS" charset="0"/>
              </a:rPr>
              <a:t>80% 	move UP</a:t>
            </a:r>
          </a:p>
          <a:p>
            <a:r>
              <a:rPr lang="en-US" sz="1800">
                <a:latin typeface="Trebuchet MS" charset="0"/>
              </a:rPr>
              <a:t>10%	move LEFT</a:t>
            </a:r>
          </a:p>
          <a:p>
            <a:r>
              <a:rPr lang="en-US" sz="1800">
                <a:latin typeface="Trebuchet MS" charset="0"/>
              </a:rPr>
              <a:t>10%	move RIGHT</a:t>
            </a:r>
          </a:p>
        </p:txBody>
      </p:sp>
      <p:sp>
        <p:nvSpPr>
          <p:cNvPr id="20507" name="Rectangle 30"/>
          <p:cNvSpPr>
            <a:spLocks noGrp="1" noChangeArrowheads="1"/>
          </p:cNvSpPr>
          <p:nvPr>
            <p:ph type="body" idx="1"/>
          </p:nvPr>
        </p:nvSpPr>
        <p:spPr>
          <a:xfrm>
            <a:off x="457200" y="4606901"/>
            <a:ext cx="8229600" cy="2420937"/>
          </a:xfrm>
          <a:noFill/>
        </p:spPr>
        <p:txBody>
          <a:bodyPr>
            <a:normAutofit/>
          </a:bodyPr>
          <a:lstStyle/>
          <a:p>
            <a:pPr eaLnBrk="1" hangingPunct="1"/>
            <a:r>
              <a:rPr lang="en-US" sz="2400" dirty="0"/>
              <a:t>reward +1 at [4,3], -1 at [4,2]</a:t>
            </a:r>
          </a:p>
          <a:p>
            <a:pPr eaLnBrk="1" hangingPunct="1"/>
            <a:r>
              <a:rPr lang="en-US" sz="2400" dirty="0"/>
              <a:t>reward -0.04 for each step</a:t>
            </a:r>
          </a:p>
          <a:p>
            <a:pPr eaLnBrk="1" hangingPunct="1"/>
            <a:endParaRPr lang="en-US" sz="2400" dirty="0"/>
          </a:p>
          <a:p>
            <a:pPr eaLnBrk="1" hangingPunct="1"/>
            <a:r>
              <a:rPr lang="en-US" sz="2400" dirty="0"/>
              <a:t>what’s the strategy to achieve max reward?</a:t>
            </a:r>
          </a:p>
          <a:p>
            <a:pPr eaLnBrk="1" hangingPunct="1"/>
            <a:r>
              <a:rPr lang="en-US" sz="2400" dirty="0"/>
              <a:t>what if the actions were deterministic?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131A40F-C37A-514F-B910-4CE9525A1C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137"/>
    </mc:Choice>
    <mc:Fallback xmlns="">
      <p:transition spd="slow" advTm="1581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Is this a solution?</a:t>
            </a:r>
          </a:p>
        </p:txBody>
      </p:sp>
      <p:graphicFrame>
        <p:nvGraphicFramePr>
          <p:cNvPr id="12291" name="Group 3"/>
          <p:cNvGraphicFramePr>
            <a:graphicFrameLocks noGrp="1"/>
          </p:cNvGraphicFramePr>
          <p:nvPr/>
        </p:nvGraphicFramePr>
        <p:xfrm>
          <a:off x="692150" y="1801812"/>
          <a:ext cx="4103687" cy="2735263"/>
        </p:xfrm>
        <a:graphic>
          <a:graphicData uri="http://schemas.openxmlformats.org/drawingml/2006/table">
            <a:tbl>
              <a:tblPr/>
              <a:tblGrid>
                <a:gridCol w="1025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71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5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25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112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66FF"/>
                          </a:solidFill>
                          <a:effectLst/>
                          <a:latin typeface="Trebuchet MS" charset="0"/>
                          <a:ea typeface="Arial" charset="0"/>
                          <a:cs typeface="Arial" charset="0"/>
                        </a:rPr>
                        <a:t>+1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28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FF"/>
                          </a:solidFill>
                          <a:effectLst/>
                          <a:latin typeface="Trebuchet MS" charset="0"/>
                          <a:ea typeface="Arial" charset="0"/>
                          <a:cs typeface="Arial" charset="0"/>
                        </a:rPr>
                        <a:t>-1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12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8697" name="Line 26"/>
          <p:cNvSpPr>
            <a:spLocks noChangeShapeType="1"/>
          </p:cNvSpPr>
          <p:nvPr/>
        </p:nvSpPr>
        <p:spPr bwMode="auto">
          <a:xfrm flipV="1">
            <a:off x="927100" y="2273300"/>
            <a:ext cx="576262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698" name="Line 27"/>
          <p:cNvSpPr>
            <a:spLocks noChangeShapeType="1"/>
          </p:cNvSpPr>
          <p:nvPr/>
        </p:nvSpPr>
        <p:spPr bwMode="auto">
          <a:xfrm flipV="1">
            <a:off x="1195387" y="3813175"/>
            <a:ext cx="0" cy="506412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699" name="Line 28"/>
          <p:cNvSpPr>
            <a:spLocks noChangeShapeType="1"/>
          </p:cNvSpPr>
          <p:nvPr/>
        </p:nvSpPr>
        <p:spPr bwMode="auto">
          <a:xfrm flipV="1">
            <a:off x="1968500" y="2266950"/>
            <a:ext cx="576262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700" name="Line 32"/>
          <p:cNvSpPr>
            <a:spLocks noChangeShapeType="1"/>
          </p:cNvSpPr>
          <p:nvPr/>
        </p:nvSpPr>
        <p:spPr bwMode="auto">
          <a:xfrm flipV="1">
            <a:off x="2995612" y="2266950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701" name="Line 33"/>
          <p:cNvSpPr>
            <a:spLocks noChangeShapeType="1"/>
          </p:cNvSpPr>
          <p:nvPr/>
        </p:nvSpPr>
        <p:spPr bwMode="auto">
          <a:xfrm flipV="1">
            <a:off x="1195387" y="2878137"/>
            <a:ext cx="0" cy="506413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702" name="Rectangle 35"/>
          <p:cNvSpPr>
            <a:spLocks noGrp="1" noChangeArrowheads="1"/>
          </p:cNvSpPr>
          <p:nvPr>
            <p:ph type="body" idx="1"/>
          </p:nvPr>
        </p:nvSpPr>
        <p:spPr>
          <a:xfrm>
            <a:off x="457200" y="2034808"/>
            <a:ext cx="8229600" cy="4625609"/>
          </a:xfrm>
          <a:noFill/>
        </p:spPr>
        <p:txBody>
          <a:bodyPr>
            <a:noAutofit/>
          </a:bodyPr>
          <a:lstStyle/>
          <a:p>
            <a:pPr eaLnBrk="1" hangingPunct="1"/>
            <a:endParaRPr lang="en-US" sz="2400" dirty="0"/>
          </a:p>
          <a:p>
            <a:pPr eaLnBrk="1" hangingPunct="1"/>
            <a:endParaRPr lang="en-US" sz="2400" dirty="0"/>
          </a:p>
          <a:p>
            <a:pPr eaLnBrk="1" hangingPunct="1"/>
            <a:endParaRPr lang="en-US" sz="2400" dirty="0"/>
          </a:p>
          <a:p>
            <a:pPr eaLnBrk="1" hangingPunct="1"/>
            <a:endParaRPr lang="en-US" sz="2400" dirty="0"/>
          </a:p>
          <a:p>
            <a:pPr eaLnBrk="1" hangingPunct="1"/>
            <a:endParaRPr lang="en-US" sz="2400" dirty="0"/>
          </a:p>
          <a:p>
            <a:pPr eaLnBrk="1" hangingPunct="1"/>
            <a:endParaRPr lang="en-US" sz="2400" dirty="0"/>
          </a:p>
          <a:p>
            <a:pPr eaLnBrk="1" hangingPunct="1"/>
            <a:endParaRPr lang="en-US" sz="2400" dirty="0"/>
          </a:p>
          <a:p>
            <a:pPr eaLnBrk="1" hangingPunct="1"/>
            <a:r>
              <a:rPr lang="en-US" sz="2400" dirty="0"/>
              <a:t>only if actions deterministic</a:t>
            </a:r>
          </a:p>
          <a:p>
            <a:pPr lvl="1" eaLnBrk="1" hangingPunct="1"/>
            <a:r>
              <a:rPr lang="en-US" sz="2000" dirty="0"/>
              <a:t>not in this case (actions are stochastic)</a:t>
            </a:r>
          </a:p>
          <a:p>
            <a:pPr lvl="1" eaLnBrk="1" hangingPunct="1"/>
            <a:endParaRPr lang="en-US" sz="2000" dirty="0"/>
          </a:p>
          <a:p>
            <a:pPr eaLnBrk="1" hangingPunct="1"/>
            <a:r>
              <a:rPr lang="en-US" sz="2400" dirty="0"/>
              <a:t>solution/policy</a:t>
            </a:r>
          </a:p>
          <a:p>
            <a:pPr lvl="1" eaLnBrk="1" hangingPunct="1"/>
            <a:r>
              <a:rPr lang="en-US" sz="2000" dirty="0"/>
              <a:t>mapping from each state to an action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8A36705-C6C5-1C40-8E26-564873A992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210"/>
    </mc:Choice>
    <mc:Fallback xmlns="">
      <p:transition spd="slow" advTm="652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Optimal policy</a:t>
            </a:r>
          </a:p>
        </p:txBody>
      </p:sp>
      <p:graphicFrame>
        <p:nvGraphicFramePr>
          <p:cNvPr id="19459" name="Group 3"/>
          <p:cNvGraphicFramePr>
            <a:graphicFrameLocks noGrp="1"/>
          </p:cNvGraphicFramePr>
          <p:nvPr/>
        </p:nvGraphicFramePr>
        <p:xfrm>
          <a:off x="719931" y="1847850"/>
          <a:ext cx="4103687" cy="2735263"/>
        </p:xfrm>
        <a:graphic>
          <a:graphicData uri="http://schemas.openxmlformats.org/drawingml/2006/table">
            <a:tbl>
              <a:tblPr/>
              <a:tblGrid>
                <a:gridCol w="1025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71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5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25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112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66FF"/>
                          </a:solidFill>
                          <a:effectLst/>
                          <a:latin typeface="Trebuchet MS" charset="0"/>
                          <a:ea typeface="Arial" charset="0"/>
                          <a:cs typeface="Arial" charset="0"/>
                        </a:rPr>
                        <a:t>+1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28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66FF"/>
                          </a:solidFill>
                          <a:effectLst/>
                          <a:latin typeface="Trebuchet MS" charset="0"/>
                          <a:ea typeface="Arial" charset="0"/>
                          <a:cs typeface="Arial" charset="0"/>
                        </a:rPr>
                        <a:t>-1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12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0745" name="Line 25"/>
          <p:cNvSpPr>
            <a:spLocks noChangeShapeType="1"/>
          </p:cNvSpPr>
          <p:nvPr/>
        </p:nvSpPr>
        <p:spPr bwMode="auto">
          <a:xfrm flipV="1">
            <a:off x="3282156" y="2925763"/>
            <a:ext cx="0" cy="506412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746" name="Line 26"/>
          <p:cNvSpPr>
            <a:spLocks noChangeShapeType="1"/>
          </p:cNvSpPr>
          <p:nvPr/>
        </p:nvSpPr>
        <p:spPr bwMode="auto">
          <a:xfrm flipV="1">
            <a:off x="954881" y="2324100"/>
            <a:ext cx="576262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747" name="Line 27"/>
          <p:cNvSpPr>
            <a:spLocks noChangeShapeType="1"/>
          </p:cNvSpPr>
          <p:nvPr/>
        </p:nvSpPr>
        <p:spPr bwMode="auto">
          <a:xfrm flipV="1">
            <a:off x="1223168" y="3863975"/>
            <a:ext cx="0" cy="506413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748" name="Line 28"/>
          <p:cNvSpPr>
            <a:spLocks noChangeShapeType="1"/>
          </p:cNvSpPr>
          <p:nvPr/>
        </p:nvSpPr>
        <p:spPr bwMode="auto">
          <a:xfrm flipV="1">
            <a:off x="1996281" y="2317750"/>
            <a:ext cx="576262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749" name="Line 29"/>
          <p:cNvSpPr>
            <a:spLocks noChangeShapeType="1"/>
          </p:cNvSpPr>
          <p:nvPr/>
        </p:nvSpPr>
        <p:spPr bwMode="auto">
          <a:xfrm flipH="1" flipV="1">
            <a:off x="1943893" y="4152900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750" name="Line 30"/>
          <p:cNvSpPr>
            <a:spLocks noChangeShapeType="1"/>
          </p:cNvSpPr>
          <p:nvPr/>
        </p:nvSpPr>
        <p:spPr bwMode="auto">
          <a:xfrm flipH="1" flipV="1">
            <a:off x="2971006" y="4152900"/>
            <a:ext cx="576262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751" name="Line 31"/>
          <p:cNvSpPr>
            <a:spLocks noChangeShapeType="1"/>
          </p:cNvSpPr>
          <p:nvPr/>
        </p:nvSpPr>
        <p:spPr bwMode="auto">
          <a:xfrm flipH="1" flipV="1">
            <a:off x="3998118" y="4152900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752" name="Line 32"/>
          <p:cNvSpPr>
            <a:spLocks noChangeShapeType="1"/>
          </p:cNvSpPr>
          <p:nvPr/>
        </p:nvSpPr>
        <p:spPr bwMode="auto">
          <a:xfrm flipV="1">
            <a:off x="3023393" y="2317750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753" name="Line 33"/>
          <p:cNvSpPr>
            <a:spLocks noChangeShapeType="1"/>
          </p:cNvSpPr>
          <p:nvPr/>
        </p:nvSpPr>
        <p:spPr bwMode="auto">
          <a:xfrm flipV="1">
            <a:off x="1223168" y="2928938"/>
            <a:ext cx="0" cy="506412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C57FBBD-DA56-E645-A3A4-58B0897FE1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681"/>
    </mc:Choice>
    <mc:Fallback xmlns="">
      <p:transition spd="slow" advTm="77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Reward for each step -2</a:t>
            </a:r>
          </a:p>
        </p:txBody>
      </p:sp>
      <p:graphicFrame>
        <p:nvGraphicFramePr>
          <p:cNvPr id="14339" name="Group 3"/>
          <p:cNvGraphicFramePr>
            <a:graphicFrameLocks noGrp="1"/>
          </p:cNvGraphicFramePr>
          <p:nvPr/>
        </p:nvGraphicFramePr>
        <p:xfrm>
          <a:off x="715113" y="1892298"/>
          <a:ext cx="4103687" cy="2735263"/>
        </p:xfrm>
        <a:graphic>
          <a:graphicData uri="http://schemas.openxmlformats.org/drawingml/2006/table">
            <a:tbl>
              <a:tblPr/>
              <a:tblGrid>
                <a:gridCol w="1025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71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5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25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112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66FF"/>
                          </a:solidFill>
                          <a:effectLst/>
                          <a:latin typeface="Trebuchet MS" charset="0"/>
                          <a:ea typeface="Arial" charset="0"/>
                          <a:cs typeface="Arial" charset="0"/>
                        </a:rPr>
                        <a:t>+1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28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66FF"/>
                          </a:solidFill>
                          <a:effectLst/>
                          <a:latin typeface="Trebuchet MS" charset="0"/>
                          <a:ea typeface="Arial" charset="0"/>
                          <a:cs typeface="Arial" charset="0"/>
                        </a:rPr>
                        <a:t>-1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12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2793" name="Line 25"/>
          <p:cNvSpPr>
            <a:spLocks noChangeShapeType="1"/>
          </p:cNvSpPr>
          <p:nvPr/>
        </p:nvSpPr>
        <p:spPr bwMode="auto">
          <a:xfrm flipV="1">
            <a:off x="950063" y="2368548"/>
            <a:ext cx="576262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794" name="Line 27"/>
          <p:cNvSpPr>
            <a:spLocks noChangeShapeType="1"/>
          </p:cNvSpPr>
          <p:nvPr/>
        </p:nvSpPr>
        <p:spPr bwMode="auto">
          <a:xfrm flipV="1">
            <a:off x="1991463" y="2362198"/>
            <a:ext cx="576262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795" name="Line 28"/>
          <p:cNvSpPr>
            <a:spLocks noChangeShapeType="1"/>
          </p:cNvSpPr>
          <p:nvPr/>
        </p:nvSpPr>
        <p:spPr bwMode="auto">
          <a:xfrm flipV="1">
            <a:off x="3018575" y="2362198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796" name="Line 29"/>
          <p:cNvSpPr>
            <a:spLocks noChangeShapeType="1"/>
          </p:cNvSpPr>
          <p:nvPr/>
        </p:nvSpPr>
        <p:spPr bwMode="auto">
          <a:xfrm flipV="1">
            <a:off x="1218350" y="2973386"/>
            <a:ext cx="0" cy="506412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797" name="Line 30"/>
          <p:cNvSpPr>
            <a:spLocks noChangeShapeType="1"/>
          </p:cNvSpPr>
          <p:nvPr/>
        </p:nvSpPr>
        <p:spPr bwMode="auto">
          <a:xfrm flipV="1">
            <a:off x="1981938" y="4197348"/>
            <a:ext cx="576262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798" name="Line 31"/>
          <p:cNvSpPr>
            <a:spLocks noChangeShapeType="1"/>
          </p:cNvSpPr>
          <p:nvPr/>
        </p:nvSpPr>
        <p:spPr bwMode="auto">
          <a:xfrm flipV="1">
            <a:off x="3009050" y="4197348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799" name="Line 32"/>
          <p:cNvSpPr>
            <a:spLocks noChangeShapeType="1"/>
          </p:cNvSpPr>
          <p:nvPr/>
        </p:nvSpPr>
        <p:spPr bwMode="auto">
          <a:xfrm flipV="1">
            <a:off x="3018575" y="3260723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800" name="Line 33"/>
          <p:cNvSpPr>
            <a:spLocks noChangeShapeType="1"/>
          </p:cNvSpPr>
          <p:nvPr/>
        </p:nvSpPr>
        <p:spPr bwMode="auto">
          <a:xfrm flipV="1">
            <a:off x="4313975" y="3906836"/>
            <a:ext cx="0" cy="506412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801" name="Line 34"/>
          <p:cNvSpPr>
            <a:spLocks noChangeShapeType="1"/>
          </p:cNvSpPr>
          <p:nvPr/>
        </p:nvSpPr>
        <p:spPr bwMode="auto">
          <a:xfrm flipV="1">
            <a:off x="961175" y="4203698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801D061-7BD6-D041-9D52-69E140241E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087"/>
    </mc:Choice>
    <mc:Fallback xmlns="">
      <p:transition spd="slow" advTm="360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Reward for each step: -0.1</a:t>
            </a:r>
          </a:p>
        </p:txBody>
      </p:sp>
      <p:graphicFrame>
        <p:nvGraphicFramePr>
          <p:cNvPr id="24579" name="Group 3"/>
          <p:cNvGraphicFramePr>
            <a:graphicFrameLocks noGrp="1"/>
          </p:cNvGraphicFramePr>
          <p:nvPr/>
        </p:nvGraphicFramePr>
        <p:xfrm>
          <a:off x="703263" y="2020093"/>
          <a:ext cx="4103687" cy="2735263"/>
        </p:xfrm>
        <a:graphic>
          <a:graphicData uri="http://schemas.openxmlformats.org/drawingml/2006/table">
            <a:tbl>
              <a:tblPr/>
              <a:tblGrid>
                <a:gridCol w="1025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71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5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25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112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66FF"/>
                          </a:solidFill>
                          <a:effectLst/>
                          <a:latin typeface="Trebuchet MS" charset="0"/>
                          <a:ea typeface="Arial" charset="0"/>
                          <a:cs typeface="Arial" charset="0"/>
                        </a:rPr>
                        <a:t>+1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28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66FF"/>
                          </a:solidFill>
                          <a:effectLst/>
                          <a:latin typeface="Trebuchet MS" charset="0"/>
                          <a:ea typeface="Arial" charset="0"/>
                          <a:cs typeface="Arial" charset="0"/>
                        </a:rPr>
                        <a:t>-1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12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4841" name="Line 25"/>
          <p:cNvSpPr>
            <a:spLocks noChangeShapeType="1"/>
          </p:cNvSpPr>
          <p:nvPr/>
        </p:nvSpPr>
        <p:spPr bwMode="auto">
          <a:xfrm flipV="1">
            <a:off x="3265488" y="3098006"/>
            <a:ext cx="0" cy="506412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842" name="Line 26"/>
          <p:cNvSpPr>
            <a:spLocks noChangeShapeType="1"/>
          </p:cNvSpPr>
          <p:nvPr/>
        </p:nvSpPr>
        <p:spPr bwMode="auto">
          <a:xfrm flipV="1">
            <a:off x="938213" y="2496343"/>
            <a:ext cx="576262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843" name="Line 27"/>
          <p:cNvSpPr>
            <a:spLocks noChangeShapeType="1"/>
          </p:cNvSpPr>
          <p:nvPr/>
        </p:nvSpPr>
        <p:spPr bwMode="auto">
          <a:xfrm flipV="1">
            <a:off x="1206500" y="4036218"/>
            <a:ext cx="0" cy="506413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844" name="Line 28"/>
          <p:cNvSpPr>
            <a:spLocks noChangeShapeType="1"/>
          </p:cNvSpPr>
          <p:nvPr/>
        </p:nvSpPr>
        <p:spPr bwMode="auto">
          <a:xfrm flipV="1">
            <a:off x="1979613" y="2489993"/>
            <a:ext cx="576262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845" name="Line 31"/>
          <p:cNvSpPr>
            <a:spLocks noChangeShapeType="1"/>
          </p:cNvSpPr>
          <p:nvPr/>
        </p:nvSpPr>
        <p:spPr bwMode="auto">
          <a:xfrm flipH="1" flipV="1">
            <a:off x="3981450" y="4325143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846" name="Line 32"/>
          <p:cNvSpPr>
            <a:spLocks noChangeShapeType="1"/>
          </p:cNvSpPr>
          <p:nvPr/>
        </p:nvSpPr>
        <p:spPr bwMode="auto">
          <a:xfrm flipV="1">
            <a:off x="3006725" y="2489993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847" name="Line 33"/>
          <p:cNvSpPr>
            <a:spLocks noChangeShapeType="1"/>
          </p:cNvSpPr>
          <p:nvPr/>
        </p:nvSpPr>
        <p:spPr bwMode="auto">
          <a:xfrm flipV="1">
            <a:off x="1206500" y="3101181"/>
            <a:ext cx="0" cy="506412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848" name="Line 34"/>
          <p:cNvSpPr>
            <a:spLocks noChangeShapeType="1"/>
          </p:cNvSpPr>
          <p:nvPr/>
        </p:nvSpPr>
        <p:spPr bwMode="auto">
          <a:xfrm flipV="1">
            <a:off x="3273425" y="4039393"/>
            <a:ext cx="0" cy="506413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849" name="Line 35"/>
          <p:cNvSpPr>
            <a:spLocks noChangeShapeType="1"/>
          </p:cNvSpPr>
          <p:nvPr/>
        </p:nvSpPr>
        <p:spPr bwMode="auto">
          <a:xfrm flipV="1">
            <a:off x="1987550" y="4306093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7179147-1DB5-2C49-85EF-EC53499434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625"/>
    </mc:Choice>
    <mc:Fallback xmlns="">
      <p:transition spd="slow" advTm="426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Reward for each step: -0.04</a:t>
            </a:r>
          </a:p>
        </p:txBody>
      </p:sp>
      <p:graphicFrame>
        <p:nvGraphicFramePr>
          <p:cNvPr id="26627" name="Group 3"/>
          <p:cNvGraphicFramePr>
            <a:graphicFrameLocks noGrp="1"/>
          </p:cNvGraphicFramePr>
          <p:nvPr/>
        </p:nvGraphicFramePr>
        <p:xfrm>
          <a:off x="719931" y="2020093"/>
          <a:ext cx="4103687" cy="2735263"/>
        </p:xfrm>
        <a:graphic>
          <a:graphicData uri="http://schemas.openxmlformats.org/drawingml/2006/table">
            <a:tbl>
              <a:tblPr/>
              <a:tblGrid>
                <a:gridCol w="1025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71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5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25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112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66FF"/>
                          </a:solidFill>
                          <a:effectLst/>
                          <a:latin typeface="Trebuchet MS" charset="0"/>
                          <a:ea typeface="Arial" charset="0"/>
                          <a:cs typeface="Arial" charset="0"/>
                        </a:rPr>
                        <a:t>+1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28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66FF"/>
                          </a:solidFill>
                          <a:effectLst/>
                          <a:latin typeface="Trebuchet MS" charset="0"/>
                          <a:ea typeface="Arial" charset="0"/>
                          <a:cs typeface="Arial" charset="0"/>
                        </a:rPr>
                        <a:t>-1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12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6889" name="Line 25"/>
          <p:cNvSpPr>
            <a:spLocks noChangeShapeType="1"/>
          </p:cNvSpPr>
          <p:nvPr/>
        </p:nvSpPr>
        <p:spPr bwMode="auto">
          <a:xfrm flipV="1">
            <a:off x="3282156" y="3098006"/>
            <a:ext cx="0" cy="506412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90" name="Line 26"/>
          <p:cNvSpPr>
            <a:spLocks noChangeShapeType="1"/>
          </p:cNvSpPr>
          <p:nvPr/>
        </p:nvSpPr>
        <p:spPr bwMode="auto">
          <a:xfrm flipV="1">
            <a:off x="954881" y="2496343"/>
            <a:ext cx="576262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91" name="Line 27"/>
          <p:cNvSpPr>
            <a:spLocks noChangeShapeType="1"/>
          </p:cNvSpPr>
          <p:nvPr/>
        </p:nvSpPr>
        <p:spPr bwMode="auto">
          <a:xfrm flipV="1">
            <a:off x="1223168" y="4036218"/>
            <a:ext cx="0" cy="506413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92" name="Line 28"/>
          <p:cNvSpPr>
            <a:spLocks noChangeShapeType="1"/>
          </p:cNvSpPr>
          <p:nvPr/>
        </p:nvSpPr>
        <p:spPr bwMode="auto">
          <a:xfrm flipV="1">
            <a:off x="1996281" y="2489993"/>
            <a:ext cx="576262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93" name="Line 29"/>
          <p:cNvSpPr>
            <a:spLocks noChangeShapeType="1"/>
          </p:cNvSpPr>
          <p:nvPr/>
        </p:nvSpPr>
        <p:spPr bwMode="auto">
          <a:xfrm flipH="1" flipV="1">
            <a:off x="1943893" y="4325143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94" name="Line 30"/>
          <p:cNvSpPr>
            <a:spLocks noChangeShapeType="1"/>
          </p:cNvSpPr>
          <p:nvPr/>
        </p:nvSpPr>
        <p:spPr bwMode="auto">
          <a:xfrm flipH="1" flipV="1">
            <a:off x="2971006" y="4325143"/>
            <a:ext cx="576262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95" name="Line 31"/>
          <p:cNvSpPr>
            <a:spLocks noChangeShapeType="1"/>
          </p:cNvSpPr>
          <p:nvPr/>
        </p:nvSpPr>
        <p:spPr bwMode="auto">
          <a:xfrm flipH="1" flipV="1">
            <a:off x="3998118" y="4325143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96" name="Line 32"/>
          <p:cNvSpPr>
            <a:spLocks noChangeShapeType="1"/>
          </p:cNvSpPr>
          <p:nvPr/>
        </p:nvSpPr>
        <p:spPr bwMode="auto">
          <a:xfrm flipV="1">
            <a:off x="3023393" y="2489993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97" name="Line 33"/>
          <p:cNvSpPr>
            <a:spLocks noChangeShapeType="1"/>
          </p:cNvSpPr>
          <p:nvPr/>
        </p:nvSpPr>
        <p:spPr bwMode="auto">
          <a:xfrm flipV="1">
            <a:off x="1223168" y="3101181"/>
            <a:ext cx="0" cy="506412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696BE01-48B0-EC42-8E0D-5CEC1936FB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51"/>
    </mc:Choice>
    <mc:Fallback xmlns="">
      <p:transition spd="slow" advTm="116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Reward for each step: -0.01</a:t>
            </a:r>
          </a:p>
        </p:txBody>
      </p:sp>
      <p:graphicFrame>
        <p:nvGraphicFramePr>
          <p:cNvPr id="28675" name="Group 3"/>
          <p:cNvGraphicFramePr>
            <a:graphicFrameLocks noGrp="1"/>
          </p:cNvGraphicFramePr>
          <p:nvPr/>
        </p:nvGraphicFramePr>
        <p:xfrm>
          <a:off x="719931" y="2020093"/>
          <a:ext cx="4103687" cy="2735263"/>
        </p:xfrm>
        <a:graphic>
          <a:graphicData uri="http://schemas.openxmlformats.org/drawingml/2006/table">
            <a:tbl>
              <a:tblPr/>
              <a:tblGrid>
                <a:gridCol w="1025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71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5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25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112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66FF"/>
                          </a:solidFill>
                          <a:effectLst/>
                          <a:latin typeface="Trebuchet MS" charset="0"/>
                          <a:ea typeface="Arial" charset="0"/>
                          <a:cs typeface="Arial" charset="0"/>
                        </a:rPr>
                        <a:t>+1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28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66FF"/>
                          </a:solidFill>
                          <a:effectLst/>
                          <a:latin typeface="Trebuchet MS" charset="0"/>
                          <a:ea typeface="Arial" charset="0"/>
                          <a:cs typeface="Arial" charset="0"/>
                        </a:rPr>
                        <a:t>-1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12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8937" name="Line 26"/>
          <p:cNvSpPr>
            <a:spLocks noChangeShapeType="1"/>
          </p:cNvSpPr>
          <p:nvPr/>
        </p:nvSpPr>
        <p:spPr bwMode="auto">
          <a:xfrm flipV="1">
            <a:off x="954881" y="2496343"/>
            <a:ext cx="576262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38" name="Line 27"/>
          <p:cNvSpPr>
            <a:spLocks noChangeShapeType="1"/>
          </p:cNvSpPr>
          <p:nvPr/>
        </p:nvSpPr>
        <p:spPr bwMode="auto">
          <a:xfrm flipV="1">
            <a:off x="1223168" y="4036218"/>
            <a:ext cx="0" cy="506413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39" name="Line 28"/>
          <p:cNvSpPr>
            <a:spLocks noChangeShapeType="1"/>
          </p:cNvSpPr>
          <p:nvPr/>
        </p:nvSpPr>
        <p:spPr bwMode="auto">
          <a:xfrm flipV="1">
            <a:off x="1996281" y="2489993"/>
            <a:ext cx="576262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40" name="Line 29"/>
          <p:cNvSpPr>
            <a:spLocks noChangeShapeType="1"/>
          </p:cNvSpPr>
          <p:nvPr/>
        </p:nvSpPr>
        <p:spPr bwMode="auto">
          <a:xfrm flipH="1" flipV="1">
            <a:off x="1943893" y="4325143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41" name="Line 30"/>
          <p:cNvSpPr>
            <a:spLocks noChangeShapeType="1"/>
          </p:cNvSpPr>
          <p:nvPr/>
        </p:nvSpPr>
        <p:spPr bwMode="auto">
          <a:xfrm flipH="1" flipV="1">
            <a:off x="2971006" y="4325143"/>
            <a:ext cx="576262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42" name="Line 32"/>
          <p:cNvSpPr>
            <a:spLocks noChangeShapeType="1"/>
          </p:cNvSpPr>
          <p:nvPr/>
        </p:nvSpPr>
        <p:spPr bwMode="auto">
          <a:xfrm flipV="1">
            <a:off x="3023393" y="2489993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43" name="Line 33"/>
          <p:cNvSpPr>
            <a:spLocks noChangeShapeType="1"/>
          </p:cNvSpPr>
          <p:nvPr/>
        </p:nvSpPr>
        <p:spPr bwMode="auto">
          <a:xfrm flipV="1">
            <a:off x="1223168" y="3101181"/>
            <a:ext cx="0" cy="506412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44" name="Line 34"/>
          <p:cNvSpPr>
            <a:spLocks noChangeShapeType="1"/>
          </p:cNvSpPr>
          <p:nvPr/>
        </p:nvSpPr>
        <p:spPr bwMode="auto">
          <a:xfrm flipH="1" flipV="1">
            <a:off x="2975768" y="3391693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945" name="Line 35"/>
          <p:cNvSpPr>
            <a:spLocks noChangeShapeType="1"/>
          </p:cNvSpPr>
          <p:nvPr/>
        </p:nvSpPr>
        <p:spPr bwMode="auto">
          <a:xfrm rot="-5400000" flipH="1" flipV="1">
            <a:off x="4019549" y="4324350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27FDD96-8996-3F43-97DD-260F02CCD6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425"/>
    </mc:Choice>
    <mc:Fallback xmlns="">
      <p:transition spd="slow" advTm="384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Reward for each step: +0.01</a:t>
            </a:r>
          </a:p>
        </p:txBody>
      </p:sp>
      <p:graphicFrame>
        <p:nvGraphicFramePr>
          <p:cNvPr id="16387" name="Group 3"/>
          <p:cNvGraphicFramePr>
            <a:graphicFrameLocks noGrp="1"/>
          </p:cNvGraphicFramePr>
          <p:nvPr/>
        </p:nvGraphicFramePr>
        <p:xfrm>
          <a:off x="682625" y="2018506"/>
          <a:ext cx="4103687" cy="2735263"/>
        </p:xfrm>
        <a:graphic>
          <a:graphicData uri="http://schemas.openxmlformats.org/drawingml/2006/table">
            <a:tbl>
              <a:tblPr/>
              <a:tblGrid>
                <a:gridCol w="1025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271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5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25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9112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66FF"/>
                          </a:solidFill>
                          <a:effectLst/>
                          <a:latin typeface="Trebuchet MS" charset="0"/>
                          <a:ea typeface="Arial" charset="0"/>
                          <a:cs typeface="Arial" charset="0"/>
                        </a:rPr>
                        <a:t>+1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28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66FF"/>
                          </a:solidFill>
                          <a:effectLst/>
                          <a:latin typeface="Trebuchet MS" charset="0"/>
                          <a:ea typeface="Arial" charset="0"/>
                          <a:cs typeface="Arial" charset="0"/>
                        </a:rPr>
                        <a:t>-1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112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6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000" b="0" i="0" u="none" strike="noStrike" cap="none" normalizeH="0" baseline="0">
                        <a:ln>
                          <a:noFill/>
                        </a:ln>
                        <a:solidFill>
                          <a:srgbClr val="0066FF"/>
                        </a:solidFill>
                        <a:effectLst/>
                        <a:latin typeface="Trebuchet MS" charset="0"/>
                        <a:ea typeface="Arial" charset="0"/>
                        <a:cs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0985" name="Line 25"/>
          <p:cNvSpPr>
            <a:spLocks noChangeShapeType="1"/>
          </p:cNvSpPr>
          <p:nvPr/>
        </p:nvSpPr>
        <p:spPr bwMode="auto">
          <a:xfrm flipH="1" flipV="1">
            <a:off x="2976562" y="4323556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86" name="Line 26"/>
          <p:cNvSpPr>
            <a:spLocks noChangeShapeType="1"/>
          </p:cNvSpPr>
          <p:nvPr/>
        </p:nvSpPr>
        <p:spPr bwMode="auto">
          <a:xfrm>
            <a:off x="4281487" y="4033044"/>
            <a:ext cx="0" cy="506412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87" name="Line 27"/>
          <p:cNvSpPr>
            <a:spLocks noChangeShapeType="1"/>
          </p:cNvSpPr>
          <p:nvPr/>
        </p:nvSpPr>
        <p:spPr bwMode="auto">
          <a:xfrm flipH="1" flipV="1">
            <a:off x="2986087" y="3386931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88" name="Line 28"/>
          <p:cNvSpPr>
            <a:spLocks noChangeShapeType="1"/>
          </p:cNvSpPr>
          <p:nvPr/>
        </p:nvSpPr>
        <p:spPr bwMode="auto">
          <a:xfrm flipH="1" flipV="1">
            <a:off x="2986087" y="2494756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89" name="Line 29"/>
          <p:cNvSpPr>
            <a:spLocks noChangeShapeType="1"/>
          </p:cNvSpPr>
          <p:nvPr/>
        </p:nvSpPr>
        <p:spPr bwMode="auto">
          <a:xfrm flipH="1" flipV="1">
            <a:off x="1906587" y="2504281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90" name="Line 30"/>
          <p:cNvSpPr>
            <a:spLocks noChangeShapeType="1"/>
          </p:cNvSpPr>
          <p:nvPr/>
        </p:nvSpPr>
        <p:spPr bwMode="auto">
          <a:xfrm>
            <a:off x="1185862" y="2234406"/>
            <a:ext cx="0" cy="506413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91" name="Line 31"/>
          <p:cNvSpPr>
            <a:spLocks noChangeShapeType="1"/>
          </p:cNvSpPr>
          <p:nvPr/>
        </p:nvSpPr>
        <p:spPr bwMode="auto">
          <a:xfrm>
            <a:off x="1185862" y="3167856"/>
            <a:ext cx="0" cy="506413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92" name="Line 32"/>
          <p:cNvSpPr>
            <a:spLocks noChangeShapeType="1"/>
          </p:cNvSpPr>
          <p:nvPr/>
        </p:nvSpPr>
        <p:spPr bwMode="auto">
          <a:xfrm flipH="1" flipV="1">
            <a:off x="1906587" y="4323556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93" name="Line 33"/>
          <p:cNvSpPr>
            <a:spLocks noChangeShapeType="1"/>
          </p:cNvSpPr>
          <p:nvPr/>
        </p:nvSpPr>
        <p:spPr bwMode="auto">
          <a:xfrm flipH="1" flipV="1">
            <a:off x="896937" y="4323556"/>
            <a:ext cx="576263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/>
            <a:tailEnd type="triangle" w="med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0C875E3-86B7-414A-822D-69C8A9D242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122"/>
    </mc:Choice>
    <mc:Fallback xmlns="">
      <p:transition spd="slow" advTm="361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12481</TotalTime>
  <Words>214</Words>
  <Application>Microsoft Macintosh PowerPoint</Application>
  <PresentationFormat>On-screen Show (4:3)</PresentationFormat>
  <Paragraphs>63</Paragraphs>
  <Slides>9</Slides>
  <Notes>8</Notes>
  <HiddenSlides>0</HiddenSlides>
  <MMClips>9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Corbel</vt:lpstr>
      <vt:lpstr>Trebuchet MS</vt:lpstr>
      <vt:lpstr>Wingdings</vt:lpstr>
      <vt:lpstr>Wingdings 2</vt:lpstr>
      <vt:lpstr>Wingdings 3</vt:lpstr>
      <vt:lpstr>Module</vt:lpstr>
      <vt:lpstr>Complex Decisions: Sequential Interactions</vt:lpstr>
      <vt:lpstr>Robot in a room</vt:lpstr>
      <vt:lpstr>Is this a solution?</vt:lpstr>
      <vt:lpstr>Optimal policy</vt:lpstr>
      <vt:lpstr>Reward for each step -2</vt:lpstr>
      <vt:lpstr>Reward for each step: -0.1</vt:lpstr>
      <vt:lpstr>Reward for each step: -0.04</vt:lpstr>
      <vt:lpstr>Reward for each step: -0.01</vt:lpstr>
      <vt:lpstr>Reward for each step: +0.01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32</cp:revision>
  <dcterms:created xsi:type="dcterms:W3CDTF">2012-04-16T18:51:36Z</dcterms:created>
  <dcterms:modified xsi:type="dcterms:W3CDTF">2020-04-17T06:07:08Z</dcterms:modified>
</cp:coreProperties>
</file>

<file path=docProps/thumbnail.jpeg>
</file>